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90" d="100"/>
          <a:sy n="90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122768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32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Behavioral Risk Profiling and Loan Assessment Using Snowflake SQL</a:t>
            </a:r>
            <a:br>
              <a:rPr 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endParaRPr lang="en-US" dirty="0">
              <a:solidFill>
                <a:srgbClr val="5792BA"/>
              </a:solidFill>
            </a:endParaRPr>
          </a:p>
          <a:p>
            <a:pPr algn="l"/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What is each customer's average transaction amount and count in the 12 months before applying for a loan?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6EDB0BE-D6B6-4E61-AC16-DBE9E470B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1972" y="847910"/>
            <a:ext cx="5866233" cy="3016251"/>
          </a:xfr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0607CA-B22B-40A2-8330-367A6675A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82" y="4263656"/>
            <a:ext cx="10467023" cy="239232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0C76A65-018D-4733-8616-7DE039D586A5}"/>
              </a:ext>
            </a:extLst>
          </p:cNvPr>
          <p:cNvSpPr/>
          <p:nvPr/>
        </p:nvSpPr>
        <p:spPr>
          <a:xfrm>
            <a:off x="1127051" y="170121"/>
            <a:ext cx="3493633" cy="297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Problem Statement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E0123B-A7F5-430A-A7A4-BF4B07E69C66}"/>
              </a:ext>
            </a:extLst>
          </p:cNvPr>
          <p:cNvSpPr/>
          <p:nvPr/>
        </p:nvSpPr>
        <p:spPr>
          <a:xfrm>
            <a:off x="6096000" y="296015"/>
            <a:ext cx="3493633" cy="297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Code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E79B97-8C63-415C-9A7D-3CE8FE524AB2}"/>
              </a:ext>
            </a:extLst>
          </p:cNvPr>
          <p:cNvSpPr/>
          <p:nvPr/>
        </p:nvSpPr>
        <p:spPr>
          <a:xfrm>
            <a:off x="1127051" y="3598734"/>
            <a:ext cx="2817628" cy="530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F030-5FD0-40FE-B4FB-76317AFF020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What is the loan-to-income ratio for each applicant, and who are over-leveraged?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C39E139-8D2A-483C-9EAA-B8C07EA5F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3117" y="893251"/>
            <a:ext cx="6134986" cy="2051967"/>
          </a:xfr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70C06C-47EC-420F-8913-55B96CDA6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47" y="3449797"/>
            <a:ext cx="11361819" cy="251495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C915D3E-AAAD-4F36-A39D-D8122B0A4B29}"/>
              </a:ext>
            </a:extLst>
          </p:cNvPr>
          <p:cNvSpPr/>
          <p:nvPr/>
        </p:nvSpPr>
        <p:spPr>
          <a:xfrm>
            <a:off x="6096000" y="296015"/>
            <a:ext cx="3493633" cy="297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Code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17531A-626E-4D5B-A513-A52E71AA3E8A}"/>
              </a:ext>
            </a:extLst>
          </p:cNvPr>
          <p:cNvSpPr/>
          <p:nvPr/>
        </p:nvSpPr>
        <p:spPr>
          <a:xfrm>
            <a:off x="1127051" y="170121"/>
            <a:ext cx="3493633" cy="297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Problem Statement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7CE810-0F03-4CD8-979C-791DE74BA4F2}"/>
              </a:ext>
            </a:extLst>
          </p:cNvPr>
          <p:cNvSpPr/>
          <p:nvPr/>
        </p:nvSpPr>
        <p:spPr>
          <a:xfrm>
            <a:off x="1127051" y="2838893"/>
            <a:ext cx="2647507" cy="4465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7679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E380-7C90-4858-91FD-377B045380D6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How frequently does each customer transact per month, and how consistent is their financial behavior?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D68F7F-07F0-4F9B-925D-C7FDAD474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6916" y="852889"/>
            <a:ext cx="6411912" cy="271965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EC6A65-6757-4E2F-AB17-7193E5F6A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50" y="3997842"/>
            <a:ext cx="11525100" cy="261561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E456ED1-14DB-4B23-836F-BC15A2A01EEE}"/>
              </a:ext>
            </a:extLst>
          </p:cNvPr>
          <p:cNvSpPr/>
          <p:nvPr/>
        </p:nvSpPr>
        <p:spPr>
          <a:xfrm>
            <a:off x="1127051" y="170121"/>
            <a:ext cx="3493633" cy="297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Problem Statement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1C4182-6E4F-4126-B102-C93505FB284A}"/>
              </a:ext>
            </a:extLst>
          </p:cNvPr>
          <p:cNvSpPr/>
          <p:nvPr/>
        </p:nvSpPr>
        <p:spPr>
          <a:xfrm>
            <a:off x="6096000" y="296015"/>
            <a:ext cx="3493633" cy="297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Code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FB2E4B-558F-4DE0-A6F7-BCF66BF1C711}"/>
              </a:ext>
            </a:extLst>
          </p:cNvPr>
          <p:cNvSpPr/>
          <p:nvPr/>
        </p:nvSpPr>
        <p:spPr>
          <a:xfrm>
            <a:off x="1127051" y="3285460"/>
            <a:ext cx="2817628" cy="5635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4487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77C7D-1AE6-4681-A917-104C1157721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Which applicants show risky behavior like high withdrawals or highly variable transactions before applying?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405FAD-424B-43A0-9A2E-BF2434486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1977" y="853976"/>
            <a:ext cx="5967782" cy="235711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34F92-6AA5-4232-9529-D92F755DF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01" y="3990660"/>
            <a:ext cx="11813798" cy="225774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8A1A1E3-BD71-4F94-A6BF-1B6B11F46061}"/>
              </a:ext>
            </a:extLst>
          </p:cNvPr>
          <p:cNvSpPr/>
          <p:nvPr/>
        </p:nvSpPr>
        <p:spPr>
          <a:xfrm>
            <a:off x="1127051" y="170121"/>
            <a:ext cx="3493633" cy="297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Problem Statement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113865-DB0A-4762-B46E-8D76F8302F32}"/>
              </a:ext>
            </a:extLst>
          </p:cNvPr>
          <p:cNvSpPr/>
          <p:nvPr/>
        </p:nvSpPr>
        <p:spPr>
          <a:xfrm>
            <a:off x="6096000" y="296015"/>
            <a:ext cx="3493633" cy="297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Code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E89B1D-1FD2-473F-B3A4-1DF13C58AC82}"/>
              </a:ext>
            </a:extLst>
          </p:cNvPr>
          <p:cNvSpPr/>
          <p:nvPr/>
        </p:nvSpPr>
        <p:spPr>
          <a:xfrm>
            <a:off x="1127051" y="3296094"/>
            <a:ext cx="2817628" cy="5635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5285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FDC7-C129-4EC3-AF3F-B1E5602CD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871870"/>
            <a:ext cx="3493634" cy="2073349"/>
          </a:xfrm>
          <a:ln>
            <a:solidFill>
              <a:schemeClr val="accent1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How does the loan approval rate differ based on customer spending profiles (e.g., High, Moderate, and Low Spenders)?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3BE623-652F-41E4-831A-1C2A01F1C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7792" y="871870"/>
            <a:ext cx="6860916" cy="403222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10AF0-2C16-408C-950A-92F6A1808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5" y="5118886"/>
            <a:ext cx="11695813" cy="156899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C26B3A3-E29C-4E42-B469-BF72DFD578E5}"/>
              </a:ext>
            </a:extLst>
          </p:cNvPr>
          <p:cNvSpPr/>
          <p:nvPr/>
        </p:nvSpPr>
        <p:spPr>
          <a:xfrm>
            <a:off x="1127051" y="170121"/>
            <a:ext cx="3280379" cy="489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Problem Statement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401DC12-128A-4CEA-A701-A352D73BB0F2}"/>
              </a:ext>
            </a:extLst>
          </p:cNvPr>
          <p:cNvSpPr/>
          <p:nvPr/>
        </p:nvSpPr>
        <p:spPr>
          <a:xfrm>
            <a:off x="6542568" y="430618"/>
            <a:ext cx="3493633" cy="2658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Code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172B1F-0FFC-4BC9-928B-070699361492}"/>
              </a:ext>
            </a:extLst>
          </p:cNvPr>
          <p:cNvSpPr/>
          <p:nvPr/>
        </p:nvSpPr>
        <p:spPr>
          <a:xfrm>
            <a:off x="913796" y="4369981"/>
            <a:ext cx="2913925" cy="534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1582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68F1F-9FA5-4168-AC47-1495196EC7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Are there any customers who made abnormal (outlier) transactions before applying for a loan?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8F78CB-35D7-4D2B-840F-1D9732EFC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5140" y="963687"/>
            <a:ext cx="6411912" cy="246531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F7D2C-2B65-4F98-968D-ADC4B3E8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44" y="4310841"/>
            <a:ext cx="11278708" cy="19375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279FD5F-7BC2-411D-841F-5E3C12D96927}"/>
              </a:ext>
            </a:extLst>
          </p:cNvPr>
          <p:cNvSpPr/>
          <p:nvPr/>
        </p:nvSpPr>
        <p:spPr>
          <a:xfrm>
            <a:off x="1127051" y="170121"/>
            <a:ext cx="3493633" cy="297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Problem Statement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37ACC-E178-433D-90ED-44AD914C8EF5}"/>
              </a:ext>
            </a:extLst>
          </p:cNvPr>
          <p:cNvSpPr/>
          <p:nvPr/>
        </p:nvSpPr>
        <p:spPr>
          <a:xfrm>
            <a:off x="6096000" y="296015"/>
            <a:ext cx="3493633" cy="297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Code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F86A46-0B7F-4F6A-872E-BA437165EEA2}"/>
              </a:ext>
            </a:extLst>
          </p:cNvPr>
          <p:cNvSpPr/>
          <p:nvPr/>
        </p:nvSpPr>
        <p:spPr>
          <a:xfrm>
            <a:off x="1127051" y="3598734"/>
            <a:ext cx="2817628" cy="530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76846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{F749500F-69D2-4A6C-A7CA-A53EA8064125}TF44c8ba04-08d0-4be5-99b0-3ee2a8f0f1142aa39fe1_win32-9d2735bcdea5</Template>
  <TotalTime>37</TotalTime>
  <Words>141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 Nova</vt:lpstr>
      <vt:lpstr>Arial Nova Light</vt:lpstr>
      <vt:lpstr>Calibri</vt:lpstr>
      <vt:lpstr>Wingdings 2</vt:lpstr>
      <vt:lpstr>SlateVTI</vt:lpstr>
      <vt:lpstr>Behavioral Risk Profiling and Loan Assessment Using Snowflake SQL </vt:lpstr>
      <vt:lpstr>What is each customer's average transaction amount and count in the 12 months before applying for a loan?</vt:lpstr>
      <vt:lpstr>What is the loan-to-income ratio for each applicant, and who are over-leveraged?</vt:lpstr>
      <vt:lpstr>How frequently does each customer transact per month, and how consistent is their financial behavior?</vt:lpstr>
      <vt:lpstr>Which applicants show risky behavior like high withdrawals or highly variable transactions before applying?</vt:lpstr>
      <vt:lpstr>How does the loan approval rate differ based on customer spending profiles (e.g., High, Moderate, and Low Spenders)?</vt:lpstr>
      <vt:lpstr>Are there any customers who made abnormal (outlier) transactions before applying for a loan?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Behavioral Risk Profiling and Loan Assessment Using Snowflake SQL </dc:title>
  <dc:creator>Subhankar Mondal</dc:creator>
  <cp:lastModifiedBy>Subhankar Mondal</cp:lastModifiedBy>
  <cp:revision>1</cp:revision>
  <dcterms:created xsi:type="dcterms:W3CDTF">2025-06-13T15:08:49Z</dcterms:created>
  <dcterms:modified xsi:type="dcterms:W3CDTF">2025-06-13T15:46:26Z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